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76" r:id="rId25"/>
    <p:sldId id="281" r:id="rId26"/>
    <p:sldId id="283" r:id="rId27"/>
    <p:sldId id="284" r:id="rId28"/>
    <p:sldId id="288"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4660"/>
  </p:normalViewPr>
  <p:slideViewPr>
    <p:cSldViewPr snapToGrid="0">
      <p:cViewPr varScale="1">
        <p:scale>
          <a:sx n="82" d="100"/>
          <a:sy n="82"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FB16-0427-3C02-CAB8-EE3677EC7D28}"/>
              </a:ext>
            </a:extLst>
          </p:cNvPr>
          <p:cNvSpPr>
            <a:spLocks noGrp="1"/>
          </p:cNvSpPr>
          <p:nvPr>
            <p:ph type="title"/>
          </p:nvPr>
        </p:nvSpPr>
        <p:spPr>
          <a:xfrm>
            <a:off x="1371600" y="914400"/>
            <a:ext cx="9601200" cy="4907902"/>
          </a:xfrm>
        </p:spPr>
        <p:txBody>
          <a:bodyPr/>
          <a:lstStyle/>
          <a:p>
            <a:r>
              <a:rPr lang="en-IN" dirty="0"/>
              <a:t>    PRACTICAL IMPLEMENTATAION OF</a:t>
            </a:r>
            <a:br>
              <a:rPr lang="en-IN" dirty="0"/>
            </a:br>
            <a:r>
              <a:rPr lang="en-IN" dirty="0"/>
              <a:t>                   AWS SERVICES  </a:t>
            </a:r>
            <a:br>
              <a:rPr lang="en-IN" dirty="0"/>
            </a:br>
            <a:br>
              <a:rPr lang="en-IN" dirty="0"/>
            </a:br>
            <a:br>
              <a:rPr lang="en-IN" dirty="0"/>
            </a:br>
            <a:br>
              <a:rPr lang="en-IN" dirty="0"/>
            </a:br>
            <a:br>
              <a:rPr lang="en-IN" dirty="0"/>
            </a:br>
            <a:r>
              <a:rPr lang="en-IN" dirty="0"/>
              <a:t>                                                </a:t>
            </a:r>
            <a:r>
              <a:rPr lang="en-IN" sz="1800" dirty="0"/>
              <a:t>PRESENTED BY </a:t>
            </a:r>
            <a:br>
              <a:rPr lang="en-IN" sz="1800" dirty="0"/>
            </a:br>
            <a:r>
              <a:rPr lang="en-IN" sz="1800" dirty="0"/>
              <a:t>                                                                                                             -K.SUCHITRA DEVI(20A31A1209)</a:t>
            </a:r>
            <a:r>
              <a:rPr lang="en-IN" dirty="0"/>
              <a:t>                                                                                                                                                                                                                                                                                 </a:t>
            </a:r>
          </a:p>
        </p:txBody>
      </p:sp>
    </p:spTree>
    <p:extLst>
      <p:ext uri="{BB962C8B-B14F-4D97-AF65-F5344CB8AC3E}">
        <p14:creationId xmlns:p14="http://schemas.microsoft.com/office/powerpoint/2010/main" val="13797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1A2-BA77-FF78-4EA8-434868226B66}"/>
              </a:ext>
            </a:extLst>
          </p:cNvPr>
          <p:cNvSpPr>
            <a:spLocks noGrp="1"/>
          </p:cNvSpPr>
          <p:nvPr>
            <p:ph type="title"/>
          </p:nvPr>
        </p:nvSpPr>
        <p:spPr/>
        <p:txBody>
          <a:bodyPr>
            <a:normAutofit/>
          </a:bodyPr>
          <a:lstStyle/>
          <a:p>
            <a:r>
              <a:rPr lang="en-IN" sz="1800" dirty="0"/>
              <a:t>Step3:name the alarm and next ,create the alarm.</a:t>
            </a:r>
          </a:p>
        </p:txBody>
      </p:sp>
      <p:pic>
        <p:nvPicPr>
          <p:cNvPr id="5" name="Content Placeholder 4">
            <a:extLst>
              <a:ext uri="{FF2B5EF4-FFF2-40B4-BE49-F238E27FC236}">
                <a16:creationId xmlns:a16="http://schemas.microsoft.com/office/drawing/2014/main" id="{83F5E2EE-4B60-F4A5-E5B3-B0F3F0CF0A54}"/>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38001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6941-590A-4AFE-7758-C221FB394BCE}"/>
              </a:ext>
            </a:extLst>
          </p:cNvPr>
          <p:cNvSpPr>
            <a:spLocks noGrp="1"/>
          </p:cNvSpPr>
          <p:nvPr>
            <p:ph type="title"/>
          </p:nvPr>
        </p:nvSpPr>
        <p:spPr/>
        <p:txBody>
          <a:bodyPr>
            <a:normAutofit/>
          </a:bodyPr>
          <a:lstStyle/>
          <a:p>
            <a:r>
              <a:rPr lang="en-IN" sz="1800" dirty="0"/>
              <a:t>Step4:Billing alarm is successfully created.</a:t>
            </a:r>
          </a:p>
        </p:txBody>
      </p:sp>
      <p:pic>
        <p:nvPicPr>
          <p:cNvPr id="5" name="Content Placeholder 4">
            <a:extLst>
              <a:ext uri="{FF2B5EF4-FFF2-40B4-BE49-F238E27FC236}">
                <a16:creationId xmlns:a16="http://schemas.microsoft.com/office/drawing/2014/main" id="{093DD5E8-691E-8A85-AA80-507C2488FAF2}"/>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46972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DD70-4593-6F9A-8702-9976ACE30ECA}"/>
              </a:ext>
            </a:extLst>
          </p:cNvPr>
          <p:cNvSpPr>
            <a:spLocks noGrp="1"/>
          </p:cNvSpPr>
          <p:nvPr>
            <p:ph type="title"/>
          </p:nvPr>
        </p:nvSpPr>
        <p:spPr/>
        <p:txBody>
          <a:bodyPr>
            <a:normAutofit/>
          </a:bodyPr>
          <a:lstStyle/>
          <a:p>
            <a:r>
              <a:rPr lang="en-IN" sz="1800" b="1" dirty="0"/>
              <a:t>VPC(VIRTUAL PRIVATE CLOUD):</a:t>
            </a:r>
            <a:br>
              <a:rPr lang="en-IN" sz="1800" b="1" dirty="0"/>
            </a:br>
            <a:r>
              <a:rPr lang="en-IN" sz="1800" dirty="0"/>
              <a:t>step1:create a VPC network by configuring the details given in the console.</a:t>
            </a:r>
            <a:endParaRPr lang="en-IN" sz="1800" b="1" dirty="0"/>
          </a:p>
        </p:txBody>
      </p:sp>
      <p:pic>
        <p:nvPicPr>
          <p:cNvPr id="5" name="Content Placeholder 4">
            <a:extLst>
              <a:ext uri="{FF2B5EF4-FFF2-40B4-BE49-F238E27FC236}">
                <a16:creationId xmlns:a16="http://schemas.microsoft.com/office/drawing/2014/main" id="{77230015-DCEE-855A-39BE-36DB6628789A}"/>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141565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163B-E872-85C8-3B4D-689DCBAD7486}"/>
              </a:ext>
            </a:extLst>
          </p:cNvPr>
          <p:cNvSpPr>
            <a:spLocks noGrp="1"/>
          </p:cNvSpPr>
          <p:nvPr>
            <p:ph type="title"/>
          </p:nvPr>
        </p:nvSpPr>
        <p:spPr/>
        <p:txBody>
          <a:bodyPr>
            <a:normAutofit/>
          </a:bodyPr>
          <a:lstStyle/>
          <a:p>
            <a:r>
              <a:rPr lang="en-IN" sz="1800" dirty="0"/>
              <a:t>Step2:creation of VPC is successfully done.</a:t>
            </a:r>
          </a:p>
        </p:txBody>
      </p:sp>
      <p:pic>
        <p:nvPicPr>
          <p:cNvPr id="5" name="Content Placeholder 4">
            <a:extLst>
              <a:ext uri="{FF2B5EF4-FFF2-40B4-BE49-F238E27FC236}">
                <a16:creationId xmlns:a16="http://schemas.microsoft.com/office/drawing/2014/main" id="{7E2BF6EE-2D12-AF08-4564-4207E3756178}"/>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680674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47AD-AB43-AE7F-B76C-D505DE0EE9D5}"/>
              </a:ext>
            </a:extLst>
          </p:cNvPr>
          <p:cNvSpPr>
            <a:spLocks noGrp="1"/>
          </p:cNvSpPr>
          <p:nvPr>
            <p:ph type="title"/>
          </p:nvPr>
        </p:nvSpPr>
        <p:spPr/>
        <p:txBody>
          <a:bodyPr>
            <a:normAutofit/>
          </a:bodyPr>
          <a:lstStyle/>
          <a:p>
            <a:r>
              <a:rPr lang="en-IN" sz="1800" dirty="0"/>
              <a:t>Step3:in the route table create association between the same type of cloud like private with private and public with public.</a:t>
            </a:r>
          </a:p>
        </p:txBody>
      </p:sp>
      <p:pic>
        <p:nvPicPr>
          <p:cNvPr id="13" name="Content Placeholder 12">
            <a:extLst>
              <a:ext uri="{FF2B5EF4-FFF2-40B4-BE49-F238E27FC236}">
                <a16:creationId xmlns:a16="http://schemas.microsoft.com/office/drawing/2014/main" id="{7BBE1B58-466E-403D-7025-D76C9A98D72A}"/>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85555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958E-03BE-9164-9E18-50D6C4181347}"/>
              </a:ext>
            </a:extLst>
          </p:cNvPr>
          <p:cNvSpPr>
            <a:spLocks noGrp="1"/>
          </p:cNvSpPr>
          <p:nvPr>
            <p:ph type="title"/>
          </p:nvPr>
        </p:nvSpPr>
        <p:spPr/>
        <p:txBody>
          <a:bodyPr>
            <a:normAutofit/>
          </a:bodyPr>
          <a:lstStyle/>
          <a:p>
            <a:r>
              <a:rPr lang="en-IN" sz="1800" dirty="0"/>
              <a:t>Step4:create a security group with name and description and add rule on the outbound and select type as http and source as anywhere ipv4, then create a security group</a:t>
            </a:r>
          </a:p>
        </p:txBody>
      </p:sp>
      <p:pic>
        <p:nvPicPr>
          <p:cNvPr id="5" name="Content Placeholder 4">
            <a:extLst>
              <a:ext uri="{FF2B5EF4-FFF2-40B4-BE49-F238E27FC236}">
                <a16:creationId xmlns:a16="http://schemas.microsoft.com/office/drawing/2014/main" id="{8EFCA85C-2DBB-D2FB-97B4-D46D35B2822A}"/>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73694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C67A-82F4-6D84-D9B7-4F400D3C3ADF}"/>
              </a:ext>
            </a:extLst>
          </p:cNvPr>
          <p:cNvSpPr>
            <a:spLocks noGrp="1"/>
          </p:cNvSpPr>
          <p:nvPr>
            <p:ph type="title"/>
          </p:nvPr>
        </p:nvSpPr>
        <p:spPr/>
        <p:txBody>
          <a:bodyPr>
            <a:normAutofit/>
          </a:bodyPr>
          <a:lstStyle/>
          <a:p>
            <a:r>
              <a:rPr lang="en-IN" sz="1800" dirty="0"/>
              <a:t>Step5:launch an instance using ec2 and add the required configuration to it and then launch an instance . and after launch the server wait until the health status is complete .</a:t>
            </a:r>
          </a:p>
        </p:txBody>
      </p:sp>
      <p:pic>
        <p:nvPicPr>
          <p:cNvPr id="9" name="Content Placeholder 8">
            <a:extLst>
              <a:ext uri="{FF2B5EF4-FFF2-40B4-BE49-F238E27FC236}">
                <a16:creationId xmlns:a16="http://schemas.microsoft.com/office/drawing/2014/main" id="{144C52B6-3A0C-089C-A5CD-BC255BCB617F}"/>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144723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C30F-9EA6-692B-D4EE-629672FAEDD6}"/>
              </a:ext>
            </a:extLst>
          </p:cNvPr>
          <p:cNvSpPr>
            <a:spLocks noGrp="1"/>
          </p:cNvSpPr>
          <p:nvPr>
            <p:ph type="title"/>
          </p:nvPr>
        </p:nvSpPr>
        <p:spPr/>
        <p:txBody>
          <a:bodyPr>
            <a:normAutofit/>
          </a:bodyPr>
          <a:lstStyle/>
          <a:p>
            <a:r>
              <a:rPr lang="en-IN" sz="1800" dirty="0"/>
              <a:t>Step6:copy the public DNS and open in the new browser and then click on the load test wait until the load test reaches the 100%.</a:t>
            </a:r>
          </a:p>
        </p:txBody>
      </p:sp>
      <p:pic>
        <p:nvPicPr>
          <p:cNvPr id="5" name="Content Placeholder 4">
            <a:extLst>
              <a:ext uri="{FF2B5EF4-FFF2-40B4-BE49-F238E27FC236}">
                <a16:creationId xmlns:a16="http://schemas.microsoft.com/office/drawing/2014/main" id="{C8AE02FE-00BB-EFE0-AB00-809E7B311EEF}"/>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208282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E2A2-4A3F-7260-703C-C78D86ACCD86}"/>
              </a:ext>
            </a:extLst>
          </p:cNvPr>
          <p:cNvSpPr>
            <a:spLocks noGrp="1"/>
          </p:cNvSpPr>
          <p:nvPr>
            <p:ph type="title"/>
          </p:nvPr>
        </p:nvSpPr>
        <p:spPr/>
        <p:txBody>
          <a:bodyPr>
            <a:normAutofit/>
          </a:bodyPr>
          <a:lstStyle/>
          <a:p>
            <a:r>
              <a:rPr lang="en-IN" sz="1800" b="1" dirty="0"/>
              <a:t>ELB(ELASTIC LOAD BALANCER):</a:t>
            </a:r>
            <a:br>
              <a:rPr lang="en-IN" sz="1800" b="1" dirty="0"/>
            </a:br>
            <a:r>
              <a:rPr lang="en-IN" sz="1800" dirty="0"/>
              <a:t>step1:launch an ec2 instance </a:t>
            </a:r>
            <a:br>
              <a:rPr lang="en-IN" sz="1800" b="1" dirty="0"/>
            </a:br>
            <a:endParaRPr lang="en-IN" sz="1800" b="1" dirty="0"/>
          </a:p>
        </p:txBody>
      </p:sp>
      <p:pic>
        <p:nvPicPr>
          <p:cNvPr id="5" name="Content Placeholder 4">
            <a:extLst>
              <a:ext uri="{FF2B5EF4-FFF2-40B4-BE49-F238E27FC236}">
                <a16:creationId xmlns:a16="http://schemas.microsoft.com/office/drawing/2014/main" id="{89156686-2BF8-88B5-07DE-3AA4F389686C}"/>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92839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CA01-13EA-ED60-E5ED-16AEED8105A5}"/>
              </a:ext>
            </a:extLst>
          </p:cNvPr>
          <p:cNvSpPr>
            <a:spLocks noGrp="1"/>
          </p:cNvSpPr>
          <p:nvPr>
            <p:ph type="title"/>
          </p:nvPr>
        </p:nvSpPr>
        <p:spPr/>
        <p:txBody>
          <a:bodyPr>
            <a:normAutofit/>
          </a:bodyPr>
          <a:lstStyle/>
          <a:p>
            <a:r>
              <a:rPr lang="en-IN" sz="1800" dirty="0"/>
              <a:t>Step2:the required target group with given configurations is created.</a:t>
            </a:r>
          </a:p>
        </p:txBody>
      </p:sp>
      <p:pic>
        <p:nvPicPr>
          <p:cNvPr id="5" name="Content Placeholder 4">
            <a:extLst>
              <a:ext uri="{FF2B5EF4-FFF2-40B4-BE49-F238E27FC236}">
                <a16:creationId xmlns:a16="http://schemas.microsoft.com/office/drawing/2014/main" id="{42364C57-A41D-2C5C-E0A0-C25B5F11E7F8}"/>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28321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7C7D-E13D-7154-966E-C817F8DB1E15}"/>
              </a:ext>
            </a:extLst>
          </p:cNvPr>
          <p:cNvSpPr>
            <a:spLocks noGrp="1"/>
          </p:cNvSpPr>
          <p:nvPr>
            <p:ph type="title"/>
          </p:nvPr>
        </p:nvSpPr>
        <p:spPr/>
        <p:txBody>
          <a:bodyPr>
            <a:normAutofit fontScale="90000"/>
          </a:bodyPr>
          <a:lstStyle/>
          <a:p>
            <a:r>
              <a:rPr lang="en-IN" sz="2400" b="1" dirty="0"/>
              <a:t>EC2 INSTANCE</a:t>
            </a:r>
            <a:r>
              <a:rPr lang="en-IN" sz="2400" dirty="0"/>
              <a:t>:</a:t>
            </a:r>
            <a:br>
              <a:rPr lang="en-IN" sz="2400" dirty="0"/>
            </a:br>
            <a:br>
              <a:rPr lang="en-IN" sz="2400" dirty="0"/>
            </a:br>
            <a:r>
              <a:rPr lang="en-IN" sz="1800" dirty="0"/>
              <a:t>STEP1:start the lab and then open AWS management console .select ec2 instance and click on the launch instance.</a:t>
            </a:r>
            <a:br>
              <a:rPr lang="en-IN" sz="2400" dirty="0"/>
            </a:br>
            <a:endParaRPr lang="en-IN" sz="2400" dirty="0"/>
          </a:p>
        </p:txBody>
      </p:sp>
      <p:pic>
        <p:nvPicPr>
          <p:cNvPr id="9" name="Content Placeholder 8">
            <a:extLst>
              <a:ext uri="{FF2B5EF4-FFF2-40B4-BE49-F238E27FC236}">
                <a16:creationId xmlns:a16="http://schemas.microsoft.com/office/drawing/2014/main" id="{66023EE9-E8FC-A8F8-D489-BC64E97898F7}"/>
              </a:ext>
            </a:extLst>
          </p:cNvPr>
          <p:cNvPicPr>
            <a:picLocks noGrp="1" noChangeAspect="1"/>
          </p:cNvPicPr>
          <p:nvPr>
            <p:ph idx="1"/>
          </p:nvPr>
        </p:nvPicPr>
        <p:blipFill>
          <a:blip r:embed="rId2"/>
          <a:stretch>
            <a:fillRect/>
          </a:stretch>
        </p:blipFill>
        <p:spPr>
          <a:xfrm>
            <a:off x="1819469" y="2286000"/>
            <a:ext cx="8360228" cy="3581400"/>
          </a:xfrm>
        </p:spPr>
      </p:pic>
    </p:spTree>
    <p:extLst>
      <p:ext uri="{BB962C8B-B14F-4D97-AF65-F5344CB8AC3E}">
        <p14:creationId xmlns:p14="http://schemas.microsoft.com/office/powerpoint/2010/main" val="35376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A237-06E4-808F-68A0-61903CFC7EB7}"/>
              </a:ext>
            </a:extLst>
          </p:cNvPr>
          <p:cNvSpPr>
            <a:spLocks noGrp="1"/>
          </p:cNvSpPr>
          <p:nvPr>
            <p:ph type="title"/>
          </p:nvPr>
        </p:nvSpPr>
        <p:spPr/>
        <p:txBody>
          <a:bodyPr>
            <a:normAutofit/>
          </a:bodyPr>
          <a:lstStyle/>
          <a:p>
            <a:r>
              <a:rPr lang="en-IN" sz="1800" dirty="0"/>
              <a:t>Step3:load balancer is successfully created with the </a:t>
            </a:r>
            <a:r>
              <a:rPr lang="en-IN" sz="1800" dirty="0" err="1"/>
              <a:t>labelLB</a:t>
            </a:r>
            <a:r>
              <a:rPr lang="en-IN" sz="1800" dirty="0"/>
              <a:t> .</a:t>
            </a:r>
          </a:p>
        </p:txBody>
      </p:sp>
      <p:pic>
        <p:nvPicPr>
          <p:cNvPr id="5" name="Content Placeholder 4">
            <a:extLst>
              <a:ext uri="{FF2B5EF4-FFF2-40B4-BE49-F238E27FC236}">
                <a16:creationId xmlns:a16="http://schemas.microsoft.com/office/drawing/2014/main" id="{FD4E0AB3-B5D3-4650-BB4C-06FA6EEECFB4}"/>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87578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1820-1CB5-1F17-7918-27AE4EB22800}"/>
              </a:ext>
            </a:extLst>
          </p:cNvPr>
          <p:cNvSpPr>
            <a:spLocks noGrp="1"/>
          </p:cNvSpPr>
          <p:nvPr>
            <p:ph type="title"/>
          </p:nvPr>
        </p:nvSpPr>
        <p:spPr/>
        <p:txBody>
          <a:bodyPr>
            <a:normAutofit/>
          </a:bodyPr>
          <a:lstStyle/>
          <a:p>
            <a:r>
              <a:rPr lang="en-IN" sz="1800" dirty="0"/>
              <a:t>Step4:ec2 contains launch configuration by using this we can also create an autoscaling to it .</a:t>
            </a:r>
            <a:br>
              <a:rPr lang="en-IN" sz="1800" dirty="0"/>
            </a:br>
            <a:br>
              <a:rPr lang="en-IN" sz="1800" dirty="0"/>
            </a:br>
            <a:endParaRPr lang="en-IN" sz="1800" dirty="0"/>
          </a:p>
        </p:txBody>
      </p:sp>
      <p:pic>
        <p:nvPicPr>
          <p:cNvPr id="9" name="Content Placeholder 8">
            <a:extLst>
              <a:ext uri="{FF2B5EF4-FFF2-40B4-BE49-F238E27FC236}">
                <a16:creationId xmlns:a16="http://schemas.microsoft.com/office/drawing/2014/main" id="{DFD96D2E-CFE0-AB47-7189-5227BC928F12}"/>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194015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58FB-5FD3-5FB2-E328-55ECE72C2AF1}"/>
              </a:ext>
            </a:extLst>
          </p:cNvPr>
          <p:cNvSpPr>
            <a:spLocks noGrp="1"/>
          </p:cNvSpPr>
          <p:nvPr>
            <p:ph type="title"/>
          </p:nvPr>
        </p:nvSpPr>
        <p:spPr/>
        <p:txBody>
          <a:bodyPr>
            <a:normAutofit/>
          </a:bodyPr>
          <a:lstStyle/>
          <a:p>
            <a:r>
              <a:rPr lang="en-IN" sz="1800" dirty="0"/>
              <a:t>Step5:autoscaling group is successfully created .</a:t>
            </a:r>
          </a:p>
        </p:txBody>
      </p:sp>
      <p:pic>
        <p:nvPicPr>
          <p:cNvPr id="5" name="Content Placeholder 4">
            <a:extLst>
              <a:ext uri="{FF2B5EF4-FFF2-40B4-BE49-F238E27FC236}">
                <a16:creationId xmlns:a16="http://schemas.microsoft.com/office/drawing/2014/main" id="{6F5A9BDA-2506-7141-79FF-D0C3CEBB8AEC}"/>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728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6D26-500F-4FC0-D3E2-3C4EAEAA54C3}"/>
              </a:ext>
            </a:extLst>
          </p:cNvPr>
          <p:cNvSpPr>
            <a:spLocks noGrp="1"/>
          </p:cNvSpPr>
          <p:nvPr>
            <p:ph type="title"/>
          </p:nvPr>
        </p:nvSpPr>
        <p:spPr/>
        <p:txBody>
          <a:bodyPr>
            <a:normAutofit/>
          </a:bodyPr>
          <a:lstStyle/>
          <a:p>
            <a:r>
              <a:rPr lang="en-IN" sz="1800" b="1" dirty="0"/>
              <a:t>EBS(ELASTIC BLOCK STORE):</a:t>
            </a:r>
            <a:br>
              <a:rPr lang="en-IN" sz="1800" b="1" dirty="0"/>
            </a:br>
            <a:r>
              <a:rPr lang="en-IN" sz="1800" dirty="0"/>
              <a:t>Step1:In AWS management console select the volume column and then create </a:t>
            </a:r>
            <a:r>
              <a:rPr lang="en-IN" sz="1800" dirty="0" err="1"/>
              <a:t>avolume</a:t>
            </a:r>
            <a:r>
              <a:rPr lang="en-IN" sz="1800" dirty="0"/>
              <a:t> with specified type ,</a:t>
            </a:r>
            <a:r>
              <a:rPr lang="en-IN" sz="1800" dirty="0" err="1"/>
              <a:t>ssd</a:t>
            </a:r>
            <a:r>
              <a:rPr lang="en-IN" sz="1800" dirty="0"/>
              <a:t> , size, availability zone.</a:t>
            </a:r>
          </a:p>
        </p:txBody>
      </p:sp>
      <p:pic>
        <p:nvPicPr>
          <p:cNvPr id="5" name="Content Placeholder 4">
            <a:extLst>
              <a:ext uri="{FF2B5EF4-FFF2-40B4-BE49-F238E27FC236}">
                <a16:creationId xmlns:a16="http://schemas.microsoft.com/office/drawing/2014/main" id="{ED341EB1-84BC-8EEB-3411-2DAD34527B9F}"/>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509706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F924B-F986-71E0-F55C-9C79C1129720}"/>
              </a:ext>
            </a:extLst>
          </p:cNvPr>
          <p:cNvSpPr>
            <a:spLocks noGrp="1"/>
          </p:cNvSpPr>
          <p:nvPr>
            <p:ph type="title"/>
          </p:nvPr>
        </p:nvSpPr>
        <p:spPr/>
        <p:txBody>
          <a:bodyPr>
            <a:normAutofit/>
          </a:bodyPr>
          <a:lstStyle/>
          <a:p>
            <a:r>
              <a:rPr lang="en-IN" sz="1800" dirty="0"/>
              <a:t>Step2:now attach EBS volume to an ec2 instance by clicking on the actions and selecting attach volume . and then connect through the ec2 instance a cloud shell is displayed.</a:t>
            </a:r>
            <a:br>
              <a:rPr lang="en-IN" sz="1800" dirty="0"/>
            </a:br>
            <a:endParaRPr lang="en-IN" sz="1800" dirty="0"/>
          </a:p>
        </p:txBody>
      </p:sp>
      <p:pic>
        <p:nvPicPr>
          <p:cNvPr id="5" name="Content Placeholder 4">
            <a:extLst>
              <a:ext uri="{FF2B5EF4-FFF2-40B4-BE49-F238E27FC236}">
                <a16:creationId xmlns:a16="http://schemas.microsoft.com/office/drawing/2014/main" id="{980E6D68-3A6A-3140-553E-F005A9C6BE5E}"/>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745303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CC4E-E9F1-7F27-798B-DF2E3BBA0806}"/>
              </a:ext>
            </a:extLst>
          </p:cNvPr>
          <p:cNvSpPr>
            <a:spLocks noGrp="1"/>
          </p:cNvSpPr>
          <p:nvPr>
            <p:ph type="title"/>
          </p:nvPr>
        </p:nvSpPr>
        <p:spPr/>
        <p:txBody>
          <a:bodyPr>
            <a:normAutofit/>
          </a:bodyPr>
          <a:lstStyle/>
          <a:p>
            <a:r>
              <a:rPr lang="en-IN" sz="1800" dirty="0"/>
              <a:t>Step3:now create a snapshot to the EBS volume which is useful to backup.</a:t>
            </a:r>
          </a:p>
        </p:txBody>
      </p:sp>
      <p:pic>
        <p:nvPicPr>
          <p:cNvPr id="5" name="Content Placeholder 4">
            <a:extLst>
              <a:ext uri="{FF2B5EF4-FFF2-40B4-BE49-F238E27FC236}">
                <a16:creationId xmlns:a16="http://schemas.microsoft.com/office/drawing/2014/main" id="{E4FEC4C5-4098-F923-CB60-6BFD4CE0EAC7}"/>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416469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EEED-B527-652D-E73E-0300FBCBDF11}"/>
              </a:ext>
            </a:extLst>
          </p:cNvPr>
          <p:cNvSpPr>
            <a:spLocks noGrp="1"/>
          </p:cNvSpPr>
          <p:nvPr>
            <p:ph type="title"/>
          </p:nvPr>
        </p:nvSpPr>
        <p:spPr>
          <a:xfrm>
            <a:off x="1371600" y="685800"/>
            <a:ext cx="9601200" cy="1898780"/>
          </a:xfrm>
        </p:spPr>
        <p:txBody>
          <a:bodyPr>
            <a:normAutofit/>
          </a:bodyPr>
          <a:lstStyle/>
          <a:p>
            <a:r>
              <a:rPr lang="en-IN" sz="1800" b="1" dirty="0"/>
              <a:t>AMI(AMAZON MACHINE IMAGE):</a:t>
            </a:r>
            <a:br>
              <a:rPr lang="en-IN" sz="1800" b="1" dirty="0"/>
            </a:br>
            <a:r>
              <a:rPr lang="en-IN" sz="1800" dirty="0"/>
              <a:t>step1:launch an ec2 instance and then stop the instance .</a:t>
            </a:r>
            <a:br>
              <a:rPr lang="en-IN" sz="1800" dirty="0"/>
            </a:br>
            <a:r>
              <a:rPr lang="en-IN" sz="1800" dirty="0"/>
              <a:t>Step2:select the instance and click on actions then image and template from that select an create image.</a:t>
            </a:r>
            <a:br>
              <a:rPr lang="en-IN" sz="1800" dirty="0"/>
            </a:br>
            <a:r>
              <a:rPr lang="en-IN" sz="1800" dirty="0"/>
              <a:t>Step3:select the name and launch the instance .</a:t>
            </a:r>
            <a:br>
              <a:rPr lang="en-IN" sz="1800" b="1" dirty="0"/>
            </a:br>
            <a:endParaRPr lang="en-IN" sz="1800" b="1" dirty="0"/>
          </a:p>
        </p:txBody>
      </p:sp>
      <p:pic>
        <p:nvPicPr>
          <p:cNvPr id="5" name="Content Placeholder 4">
            <a:extLst>
              <a:ext uri="{FF2B5EF4-FFF2-40B4-BE49-F238E27FC236}">
                <a16:creationId xmlns:a16="http://schemas.microsoft.com/office/drawing/2014/main" id="{8E744923-F353-540A-17A8-39F6D7D27B7A}"/>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898446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77F0-C0ED-1236-0638-B665D161FB3C}"/>
              </a:ext>
            </a:extLst>
          </p:cNvPr>
          <p:cNvSpPr>
            <a:spLocks noGrp="1"/>
          </p:cNvSpPr>
          <p:nvPr>
            <p:ph type="title"/>
          </p:nvPr>
        </p:nvSpPr>
        <p:spPr/>
        <p:txBody>
          <a:bodyPr>
            <a:normAutofit/>
          </a:bodyPr>
          <a:lstStyle/>
          <a:p>
            <a:r>
              <a:rPr lang="en-IN" sz="1800" b="1" dirty="0"/>
              <a:t>LAUNCH TEMPLATE:</a:t>
            </a:r>
            <a:br>
              <a:rPr lang="en-IN" sz="1800" b="1" dirty="0"/>
            </a:br>
            <a:r>
              <a:rPr lang="en-IN" sz="1800" dirty="0"/>
              <a:t>Step1:In AWS management console select the ec2 instance and then go to launch template</a:t>
            </a:r>
            <a:br>
              <a:rPr lang="en-IN" sz="1800" dirty="0"/>
            </a:br>
            <a:r>
              <a:rPr lang="en-IN" sz="1800" dirty="0"/>
              <a:t>select the configuration for the template and then create the template.</a:t>
            </a:r>
            <a:endParaRPr lang="en-IN" sz="1800" b="1" dirty="0"/>
          </a:p>
        </p:txBody>
      </p:sp>
      <p:pic>
        <p:nvPicPr>
          <p:cNvPr id="5" name="Content Placeholder 4">
            <a:extLst>
              <a:ext uri="{FF2B5EF4-FFF2-40B4-BE49-F238E27FC236}">
                <a16:creationId xmlns:a16="http://schemas.microsoft.com/office/drawing/2014/main" id="{19897733-CA22-8109-A139-6CD3849F4EBE}"/>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123305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EE0D-C092-B0CA-C589-7D6B4D127B12}"/>
              </a:ext>
            </a:extLst>
          </p:cNvPr>
          <p:cNvSpPr>
            <a:spLocks noGrp="1"/>
          </p:cNvSpPr>
          <p:nvPr>
            <p:ph type="title"/>
          </p:nvPr>
        </p:nvSpPr>
        <p:spPr/>
        <p:txBody>
          <a:bodyPr>
            <a:normAutofit/>
          </a:bodyPr>
          <a:lstStyle/>
          <a:p>
            <a:r>
              <a:rPr lang="en-IN" sz="1800" b="1" dirty="0"/>
              <a:t>IAM(IDENTITY ACCESS MANAGEMENT):</a:t>
            </a:r>
          </a:p>
        </p:txBody>
      </p:sp>
      <p:sp>
        <p:nvSpPr>
          <p:cNvPr id="3" name="Content Placeholder 2">
            <a:extLst>
              <a:ext uri="{FF2B5EF4-FFF2-40B4-BE49-F238E27FC236}">
                <a16:creationId xmlns:a16="http://schemas.microsoft.com/office/drawing/2014/main" id="{6C9CAFFA-4455-A94D-5A8B-3C0FAB4C6888}"/>
              </a:ext>
            </a:extLst>
          </p:cNvPr>
          <p:cNvSpPr>
            <a:spLocks noGrp="1"/>
          </p:cNvSpPr>
          <p:nvPr>
            <p:ph idx="1"/>
          </p:nvPr>
        </p:nvSpPr>
        <p:spPr>
          <a:xfrm>
            <a:off x="1371600" y="1352939"/>
            <a:ext cx="9601200" cy="4514461"/>
          </a:xfrm>
        </p:spPr>
        <p:txBody>
          <a:bodyPr/>
          <a:lstStyle/>
          <a:p>
            <a:r>
              <a:rPr lang="en-IN" dirty="0"/>
              <a:t>In the AWS management console select the IAM.</a:t>
            </a:r>
          </a:p>
          <a:p>
            <a:r>
              <a:rPr lang="en-IN" dirty="0"/>
              <a:t>Then in the navigation menu select the users.</a:t>
            </a:r>
          </a:p>
          <a:p>
            <a:r>
              <a:rPr lang="en-IN" dirty="0"/>
              <a:t>Select the security credentials .</a:t>
            </a:r>
          </a:p>
          <a:p>
            <a:r>
              <a:rPr lang="en-IN" dirty="0"/>
              <a:t>In the navigation pane select the user groups and then select the permissions tab..</a:t>
            </a:r>
          </a:p>
          <a:p>
            <a:r>
              <a:rPr lang="en-IN" dirty="0"/>
              <a:t>Choose the plus icon next to the policy or permissions then select the permission that you assign.</a:t>
            </a:r>
          </a:p>
          <a:p>
            <a:r>
              <a:rPr lang="en-IN" dirty="0"/>
              <a:t>In the IAM we have no authorized access to perform lab.</a:t>
            </a:r>
          </a:p>
        </p:txBody>
      </p:sp>
    </p:spTree>
    <p:extLst>
      <p:ext uri="{BB962C8B-B14F-4D97-AF65-F5344CB8AC3E}">
        <p14:creationId xmlns:p14="http://schemas.microsoft.com/office/powerpoint/2010/main" val="3850431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6B68-38AA-F15B-470F-A2AC0A219BC7}"/>
              </a:ext>
            </a:extLst>
          </p:cNvPr>
          <p:cNvSpPr>
            <a:spLocks noGrp="1"/>
          </p:cNvSpPr>
          <p:nvPr>
            <p:ph type="title"/>
          </p:nvPr>
        </p:nvSpPr>
        <p:spPr/>
        <p:txBody>
          <a:bodyPr>
            <a:normAutofit/>
          </a:bodyPr>
          <a:lstStyle/>
          <a:p>
            <a:r>
              <a:rPr lang="en-IN" sz="1800" dirty="0"/>
              <a:t>CLI(COMMAND LINE INTERFACE):</a:t>
            </a:r>
          </a:p>
        </p:txBody>
      </p:sp>
      <p:sp>
        <p:nvSpPr>
          <p:cNvPr id="3" name="Content Placeholder 2">
            <a:extLst>
              <a:ext uri="{FF2B5EF4-FFF2-40B4-BE49-F238E27FC236}">
                <a16:creationId xmlns:a16="http://schemas.microsoft.com/office/drawing/2014/main" id="{C14C601F-EEA3-3F29-F93B-0A3C04C33523}"/>
              </a:ext>
            </a:extLst>
          </p:cNvPr>
          <p:cNvSpPr>
            <a:spLocks noGrp="1"/>
          </p:cNvSpPr>
          <p:nvPr>
            <p:ph idx="1"/>
          </p:nvPr>
        </p:nvSpPr>
        <p:spPr>
          <a:xfrm>
            <a:off x="1295400" y="1791477"/>
            <a:ext cx="9601200" cy="3581400"/>
          </a:xfrm>
        </p:spPr>
        <p:txBody>
          <a:bodyPr/>
          <a:lstStyle/>
          <a:p>
            <a:r>
              <a:rPr lang="en-IN" dirty="0"/>
              <a:t>In amazon CLI open the command prompt and type </a:t>
            </a:r>
            <a:r>
              <a:rPr lang="en-IN" dirty="0" err="1"/>
              <a:t>aws</a:t>
            </a:r>
            <a:r>
              <a:rPr lang="en-IN" dirty="0"/>
              <a:t> configure space.</a:t>
            </a:r>
          </a:p>
          <a:p>
            <a:r>
              <a:rPr lang="en-IN" dirty="0"/>
              <a:t>Then it asks the access key and secret access key.</a:t>
            </a:r>
          </a:p>
          <a:p>
            <a:r>
              <a:rPr lang="en-IN" dirty="0"/>
              <a:t>Go to IAM services and from the users menu copy the access key and secret access key.</a:t>
            </a:r>
          </a:p>
          <a:p>
            <a:r>
              <a:rPr lang="en-IN" dirty="0"/>
              <a:t>Then paste them in </a:t>
            </a:r>
            <a:r>
              <a:rPr lang="en-IN" dirty="0" err="1"/>
              <a:t>cloudshell</a:t>
            </a:r>
            <a:r>
              <a:rPr lang="en-IN" dirty="0"/>
              <a:t> and few more permissions are and required and complete the permissions .</a:t>
            </a:r>
          </a:p>
          <a:p>
            <a:r>
              <a:rPr lang="en-IN" dirty="0"/>
              <a:t>Then you can access the CLI.</a:t>
            </a:r>
          </a:p>
        </p:txBody>
      </p:sp>
    </p:spTree>
    <p:extLst>
      <p:ext uri="{BB962C8B-B14F-4D97-AF65-F5344CB8AC3E}">
        <p14:creationId xmlns:p14="http://schemas.microsoft.com/office/powerpoint/2010/main" val="220356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2BB8-8476-1478-CD17-F4E8C8755AAB}"/>
              </a:ext>
            </a:extLst>
          </p:cNvPr>
          <p:cNvSpPr>
            <a:spLocks noGrp="1"/>
          </p:cNvSpPr>
          <p:nvPr>
            <p:ph type="title"/>
          </p:nvPr>
        </p:nvSpPr>
        <p:spPr/>
        <p:txBody>
          <a:bodyPr>
            <a:normAutofit/>
          </a:bodyPr>
          <a:lstStyle/>
          <a:p>
            <a:r>
              <a:rPr lang="en-IN" sz="2000" dirty="0"/>
              <a:t>step2: after launching the instance name the instance.</a:t>
            </a:r>
          </a:p>
        </p:txBody>
      </p:sp>
      <p:pic>
        <p:nvPicPr>
          <p:cNvPr id="5" name="Content Placeholder 4">
            <a:extLst>
              <a:ext uri="{FF2B5EF4-FFF2-40B4-BE49-F238E27FC236}">
                <a16:creationId xmlns:a16="http://schemas.microsoft.com/office/drawing/2014/main" id="{FBA6AB44-D55C-9972-0741-7C68C0D185BF}"/>
              </a:ext>
            </a:extLst>
          </p:cNvPr>
          <p:cNvPicPr>
            <a:picLocks noGrp="1" noChangeAspect="1"/>
          </p:cNvPicPr>
          <p:nvPr>
            <p:ph idx="1"/>
          </p:nvPr>
        </p:nvPicPr>
        <p:blipFill>
          <a:blip r:embed="rId2"/>
          <a:stretch>
            <a:fillRect/>
          </a:stretch>
        </p:blipFill>
        <p:spPr>
          <a:xfrm>
            <a:off x="2052735" y="2286000"/>
            <a:ext cx="7968343" cy="3581400"/>
          </a:xfrm>
        </p:spPr>
      </p:pic>
    </p:spTree>
    <p:extLst>
      <p:ext uri="{BB962C8B-B14F-4D97-AF65-F5344CB8AC3E}">
        <p14:creationId xmlns:p14="http://schemas.microsoft.com/office/powerpoint/2010/main" val="224377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C18C-C430-1371-E6CC-FA2F05EE97D8}"/>
              </a:ext>
            </a:extLst>
          </p:cNvPr>
          <p:cNvSpPr>
            <a:spLocks noGrp="1"/>
          </p:cNvSpPr>
          <p:nvPr>
            <p:ph type="title"/>
          </p:nvPr>
        </p:nvSpPr>
        <p:spPr/>
        <p:txBody>
          <a:bodyPr>
            <a:normAutofit/>
          </a:bodyPr>
          <a:lstStyle/>
          <a:p>
            <a:r>
              <a:rPr lang="en-IN" sz="1800" dirty="0"/>
              <a:t>Step3: select the key pair as </a:t>
            </a:r>
            <a:r>
              <a:rPr lang="en-IN" sz="1800" dirty="0" err="1"/>
              <a:t>vochey</a:t>
            </a:r>
            <a:r>
              <a:rPr lang="en-IN" sz="1800" dirty="0"/>
              <a:t>.</a:t>
            </a:r>
          </a:p>
        </p:txBody>
      </p:sp>
      <p:pic>
        <p:nvPicPr>
          <p:cNvPr id="5" name="Content Placeholder 4">
            <a:extLst>
              <a:ext uri="{FF2B5EF4-FFF2-40B4-BE49-F238E27FC236}">
                <a16:creationId xmlns:a16="http://schemas.microsoft.com/office/drawing/2014/main" id="{F8B22B7E-9275-4D8F-AAC1-CC8119DAFCC6}"/>
              </a:ext>
            </a:extLst>
          </p:cNvPr>
          <p:cNvPicPr>
            <a:picLocks noGrp="1" noChangeAspect="1"/>
          </p:cNvPicPr>
          <p:nvPr>
            <p:ph idx="1"/>
          </p:nvPr>
        </p:nvPicPr>
        <p:blipFill>
          <a:blip r:embed="rId2"/>
          <a:stretch>
            <a:fillRect/>
          </a:stretch>
        </p:blipFill>
        <p:spPr>
          <a:xfrm>
            <a:off x="3200851" y="1428750"/>
            <a:ext cx="6931741" cy="3581400"/>
          </a:xfrm>
        </p:spPr>
      </p:pic>
    </p:spTree>
    <p:extLst>
      <p:ext uri="{BB962C8B-B14F-4D97-AF65-F5344CB8AC3E}">
        <p14:creationId xmlns:p14="http://schemas.microsoft.com/office/powerpoint/2010/main" val="2924956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DC9C-BC72-4B61-48AB-6DD1ABA3CD17}"/>
              </a:ext>
            </a:extLst>
          </p:cNvPr>
          <p:cNvSpPr>
            <a:spLocks noGrp="1"/>
          </p:cNvSpPr>
          <p:nvPr>
            <p:ph type="title"/>
          </p:nvPr>
        </p:nvSpPr>
        <p:spPr/>
        <p:txBody>
          <a:bodyPr>
            <a:normAutofit/>
          </a:bodyPr>
          <a:lstStyle/>
          <a:p>
            <a:r>
              <a:rPr lang="en-IN" sz="1800" dirty="0"/>
              <a:t>Step5:select the instance created and click on connect .</a:t>
            </a:r>
          </a:p>
        </p:txBody>
      </p:sp>
      <p:pic>
        <p:nvPicPr>
          <p:cNvPr id="9" name="Content Placeholder 8">
            <a:extLst>
              <a:ext uri="{FF2B5EF4-FFF2-40B4-BE49-F238E27FC236}">
                <a16:creationId xmlns:a16="http://schemas.microsoft.com/office/drawing/2014/main" id="{CB8B0ABD-7114-1B77-17FB-A4AE6618B655}"/>
              </a:ext>
            </a:extLst>
          </p:cNvPr>
          <p:cNvPicPr>
            <a:picLocks noGrp="1" noChangeAspect="1"/>
          </p:cNvPicPr>
          <p:nvPr>
            <p:ph idx="1"/>
          </p:nvPr>
        </p:nvPicPr>
        <p:blipFill>
          <a:blip r:embed="rId2"/>
          <a:stretch>
            <a:fillRect/>
          </a:stretch>
        </p:blipFill>
        <p:spPr>
          <a:xfrm>
            <a:off x="2699327" y="2248678"/>
            <a:ext cx="6945745" cy="3618722"/>
          </a:xfrm>
        </p:spPr>
      </p:pic>
    </p:spTree>
    <p:extLst>
      <p:ext uri="{BB962C8B-B14F-4D97-AF65-F5344CB8AC3E}">
        <p14:creationId xmlns:p14="http://schemas.microsoft.com/office/powerpoint/2010/main" val="370280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65D9-8C0B-48CE-16E2-E20F4E0E6062}"/>
              </a:ext>
            </a:extLst>
          </p:cNvPr>
          <p:cNvSpPr>
            <a:spLocks noGrp="1"/>
          </p:cNvSpPr>
          <p:nvPr>
            <p:ph type="title"/>
          </p:nvPr>
        </p:nvSpPr>
        <p:spPr/>
        <p:txBody>
          <a:bodyPr>
            <a:normAutofit/>
          </a:bodyPr>
          <a:lstStyle/>
          <a:p>
            <a:r>
              <a:rPr lang="en-IN" sz="1800" dirty="0"/>
              <a:t>Step6: select connect option in the ec2 instance.</a:t>
            </a:r>
          </a:p>
        </p:txBody>
      </p:sp>
      <p:pic>
        <p:nvPicPr>
          <p:cNvPr id="5" name="Content Placeholder 4">
            <a:extLst>
              <a:ext uri="{FF2B5EF4-FFF2-40B4-BE49-F238E27FC236}">
                <a16:creationId xmlns:a16="http://schemas.microsoft.com/office/drawing/2014/main" id="{BCF44AF8-0251-82FA-CF00-3736173BBC8C}"/>
              </a:ext>
            </a:extLst>
          </p:cNvPr>
          <p:cNvPicPr>
            <a:picLocks noGrp="1" noChangeAspect="1"/>
          </p:cNvPicPr>
          <p:nvPr>
            <p:ph idx="1"/>
          </p:nvPr>
        </p:nvPicPr>
        <p:blipFill>
          <a:blip r:embed="rId2"/>
          <a:stretch>
            <a:fillRect/>
          </a:stretch>
        </p:blipFill>
        <p:spPr>
          <a:xfrm>
            <a:off x="2699327" y="2286000"/>
            <a:ext cx="6945745" cy="3581400"/>
          </a:xfrm>
        </p:spPr>
      </p:pic>
    </p:spTree>
    <p:extLst>
      <p:ext uri="{BB962C8B-B14F-4D97-AF65-F5344CB8AC3E}">
        <p14:creationId xmlns:p14="http://schemas.microsoft.com/office/powerpoint/2010/main" val="380920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A8FC-97A0-A1B9-6B77-B6FE87C25BBD}"/>
              </a:ext>
            </a:extLst>
          </p:cNvPr>
          <p:cNvSpPr>
            <a:spLocks noGrp="1"/>
          </p:cNvSpPr>
          <p:nvPr>
            <p:ph type="title"/>
          </p:nvPr>
        </p:nvSpPr>
        <p:spPr/>
        <p:txBody>
          <a:bodyPr>
            <a:normAutofit/>
          </a:bodyPr>
          <a:lstStyle/>
          <a:p>
            <a:r>
              <a:rPr lang="en-IN" sz="1800" dirty="0"/>
              <a:t>Step7:ec2 connect is opened and an eagle pic is displayed that it is connected successfully.</a:t>
            </a:r>
          </a:p>
        </p:txBody>
      </p:sp>
      <p:pic>
        <p:nvPicPr>
          <p:cNvPr id="5" name="Content Placeholder 4">
            <a:extLst>
              <a:ext uri="{FF2B5EF4-FFF2-40B4-BE49-F238E27FC236}">
                <a16:creationId xmlns:a16="http://schemas.microsoft.com/office/drawing/2014/main" id="{D0FE6683-9963-0BDE-B1D0-0FD8C6B5F736}"/>
              </a:ext>
            </a:extLst>
          </p:cNvPr>
          <p:cNvPicPr>
            <a:picLocks noGrp="1" noChangeAspect="1"/>
          </p:cNvPicPr>
          <p:nvPr>
            <p:ph idx="1"/>
          </p:nvPr>
        </p:nvPicPr>
        <p:blipFill>
          <a:blip r:embed="rId2"/>
          <a:stretch>
            <a:fillRect/>
          </a:stretch>
        </p:blipFill>
        <p:spPr>
          <a:xfrm>
            <a:off x="2671035" y="2286000"/>
            <a:ext cx="7002329" cy="3581400"/>
          </a:xfrm>
        </p:spPr>
      </p:pic>
    </p:spTree>
    <p:extLst>
      <p:ext uri="{BB962C8B-B14F-4D97-AF65-F5344CB8AC3E}">
        <p14:creationId xmlns:p14="http://schemas.microsoft.com/office/powerpoint/2010/main" val="94518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2B72-03D9-7552-42DC-F5669AE41E83}"/>
              </a:ext>
            </a:extLst>
          </p:cNvPr>
          <p:cNvSpPr>
            <a:spLocks noGrp="1"/>
          </p:cNvSpPr>
          <p:nvPr>
            <p:ph type="title"/>
          </p:nvPr>
        </p:nvSpPr>
        <p:spPr/>
        <p:txBody>
          <a:bodyPr>
            <a:normAutofit/>
          </a:bodyPr>
          <a:lstStyle/>
          <a:p>
            <a:r>
              <a:rPr lang="en-IN" sz="1800" b="1" dirty="0"/>
              <a:t>CLOUDWATCH:</a:t>
            </a:r>
            <a:br>
              <a:rPr lang="en-IN" sz="1800" dirty="0"/>
            </a:br>
            <a:r>
              <a:rPr lang="en-IN" sz="1800" dirty="0"/>
              <a:t>step1:select cloud watch in the </a:t>
            </a:r>
            <a:r>
              <a:rPr lang="en-IN" sz="1800" dirty="0" err="1"/>
              <a:t>aws</a:t>
            </a:r>
            <a:r>
              <a:rPr lang="en-IN" sz="1800" dirty="0"/>
              <a:t> management console, in the </a:t>
            </a:r>
            <a:r>
              <a:rPr lang="en-IN" sz="1800" dirty="0" err="1"/>
              <a:t>cloudwatch</a:t>
            </a:r>
            <a:r>
              <a:rPr lang="en-IN" sz="1800" dirty="0"/>
              <a:t> select billing and click on the create alarm .and then specify the metric contain currency as rupee and also the condition enter some amount.</a:t>
            </a:r>
            <a:br>
              <a:rPr lang="en-IN" sz="1800" b="1" dirty="0"/>
            </a:br>
            <a:endParaRPr lang="en-IN" sz="1800" b="1" dirty="0"/>
          </a:p>
        </p:txBody>
      </p:sp>
      <p:pic>
        <p:nvPicPr>
          <p:cNvPr id="5" name="Content Placeholder 4">
            <a:extLst>
              <a:ext uri="{FF2B5EF4-FFF2-40B4-BE49-F238E27FC236}">
                <a16:creationId xmlns:a16="http://schemas.microsoft.com/office/drawing/2014/main" id="{DF0809E3-A322-B73A-4D85-117D3D2C8F6F}"/>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393757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3E89-C3B5-C865-F553-2D80D618F57D}"/>
              </a:ext>
            </a:extLst>
          </p:cNvPr>
          <p:cNvSpPr>
            <a:spLocks noGrp="1"/>
          </p:cNvSpPr>
          <p:nvPr>
            <p:ph type="title"/>
          </p:nvPr>
        </p:nvSpPr>
        <p:spPr/>
        <p:txBody>
          <a:bodyPr>
            <a:normAutofit/>
          </a:bodyPr>
          <a:lstStyle/>
          <a:p>
            <a:r>
              <a:rPr lang="en-IN" sz="1800" dirty="0"/>
              <a:t>Step2:in the notifications column select the in alarm and then select a create a new topic in it name the alarm and mail endpoints to be noted . </a:t>
            </a:r>
          </a:p>
        </p:txBody>
      </p:sp>
      <p:pic>
        <p:nvPicPr>
          <p:cNvPr id="5" name="Content Placeholder 4">
            <a:extLst>
              <a:ext uri="{FF2B5EF4-FFF2-40B4-BE49-F238E27FC236}">
                <a16:creationId xmlns:a16="http://schemas.microsoft.com/office/drawing/2014/main" id="{2D9D4A4D-33CC-1B3A-6287-8D21249D0F46}"/>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233327443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{AA25DDF8-6ED9-433B-8196-B044474E410F}tf10001105</Template>
  <TotalTime>315</TotalTime>
  <Words>731</Words>
  <Application>Microsoft Office PowerPoint</Application>
  <PresentationFormat>Widescreen</PresentationFormat>
  <Paragraphs>40</Paragraphs>
  <Slides>29</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Franklin Gothic Book</vt:lpstr>
      <vt:lpstr>Crop</vt:lpstr>
      <vt:lpstr>    PRACTICAL IMPLEMENTATAION OF                    AWS SERVICES                                                       PRESENTED BY                                                                                                               -K.SUCHITRA DEVI(20A31A1209)                                                                                                                                                                                                                                                                                 </vt:lpstr>
      <vt:lpstr>EC2 INSTANCE:  STEP1:start the lab and then open AWS management console .select ec2 instance and click on the launch instance. </vt:lpstr>
      <vt:lpstr>step2: after launching the instance name the instance.</vt:lpstr>
      <vt:lpstr>Step3: select the key pair as vochey.</vt:lpstr>
      <vt:lpstr>Step5:select the instance created and click on connect .</vt:lpstr>
      <vt:lpstr>Step6: select connect option in the ec2 instance.</vt:lpstr>
      <vt:lpstr>Step7:ec2 connect is opened and an eagle pic is displayed that it is connected successfully.</vt:lpstr>
      <vt:lpstr>CLOUDWATCH: step1:select cloud watch in the aws management console, in the cloudwatch select billing and click on the create alarm .and then specify the metric contain currency as rupee and also the condition enter some amount. </vt:lpstr>
      <vt:lpstr>Step2:in the notifications column select the in alarm and then select a create a new topic in it name the alarm and mail endpoints to be noted . </vt:lpstr>
      <vt:lpstr>Step3:name the alarm and next ,create the alarm.</vt:lpstr>
      <vt:lpstr>Step4:Billing alarm is successfully created.</vt:lpstr>
      <vt:lpstr>VPC(VIRTUAL PRIVATE CLOUD): step1:create a VPC network by configuring the details given in the console.</vt:lpstr>
      <vt:lpstr>Step2:creation of VPC is successfully done.</vt:lpstr>
      <vt:lpstr>Step3:in the route table create association between the same type of cloud like private with private and public with public.</vt:lpstr>
      <vt:lpstr>Step4:create a security group with name and description and add rule on the outbound and select type as http and source as anywhere ipv4, then create a security group</vt:lpstr>
      <vt:lpstr>Step5:launch an instance using ec2 and add the required configuration to it and then launch an instance . and after launch the server wait until the health status is complete .</vt:lpstr>
      <vt:lpstr>Step6:copy the public DNS and open in the new browser and then click on the load test wait until the load test reaches the 100%.</vt:lpstr>
      <vt:lpstr>ELB(ELASTIC LOAD BALANCER): step1:launch an ec2 instance  </vt:lpstr>
      <vt:lpstr>Step2:the required target group with given configurations is created.</vt:lpstr>
      <vt:lpstr>Step3:load balancer is successfully created with the labelLB .</vt:lpstr>
      <vt:lpstr>Step4:ec2 contains launch configuration by using this we can also create an autoscaling to it .  </vt:lpstr>
      <vt:lpstr>Step5:autoscaling group is successfully created .</vt:lpstr>
      <vt:lpstr>EBS(ELASTIC BLOCK STORE): Step1:In AWS management console select the volume column and then create avolume with specified type ,ssd , size, availability zone.</vt:lpstr>
      <vt:lpstr>Step2:now attach EBS volume to an ec2 instance by clicking on the actions and selecting attach volume . and then connect through the ec2 instance a cloud shell is displayed. </vt:lpstr>
      <vt:lpstr>Step3:now create a snapshot to the EBS volume which is useful to backup.</vt:lpstr>
      <vt:lpstr>AMI(AMAZON MACHINE IMAGE): step1:launch an ec2 instance and then stop the instance . Step2:select the instance and click on actions then image and template from that select an create image. Step3:select the name and launch the instance . </vt:lpstr>
      <vt:lpstr>LAUNCH TEMPLATE: Step1:In AWS management console select the ec2 instance and then go to launch template select the configuration for the template and then create the template.</vt:lpstr>
      <vt:lpstr>IAM(IDENTITY ACCESS MANAGEMENT):</vt:lpstr>
      <vt:lpstr>CLI(COMMAND LINE INTERFACE):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IMPLEMENTATAION OF                    AWS SERVICES                                                       PRESENTED BY                                                                                                               -K.SUCHITRA DEVI(20A31A1209)</dc:title>
  <dc:creator>suchitra kankatala</dc:creator>
  <cp:lastModifiedBy>suchitra kankatala</cp:lastModifiedBy>
  <cp:revision>2</cp:revision>
  <dcterms:created xsi:type="dcterms:W3CDTF">2023-04-03T14:17:59Z</dcterms:created>
  <dcterms:modified xsi:type="dcterms:W3CDTF">2023-04-04T01:09:49Z</dcterms:modified>
</cp:coreProperties>
</file>